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17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CCCCFF"/>
    <a:srgbClr val="6666FF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881CB6-37A7-4FFD-906F-34DC31F49B54}" v="49" dt="2023-06-22T23:17:19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686" y="90"/>
      </p:cViewPr>
      <p:guideLst>
        <p:guide orient="horz" pos="1817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465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846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145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089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333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496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689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312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657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616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138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3C065-40C2-48D0-B023-2C5790DFD593}" type="datetimeFigureOut">
              <a:rPr lang="en-NZ" smtClean="0"/>
              <a:t>26/06/2023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0CFD-3D58-4A54-9DCB-E15C5D3B4D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938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s://orcid.org/0000-0002-6230-4355" TargetMode="External"/><Relationship Id="rId18" Type="http://schemas.openxmlformats.org/officeDocument/2006/relationships/hyperlink" Target="https://scholar.google.com/citations?user=cSoM5F0AAAAJ&amp;hl=en" TargetMode="External"/><Relationship Id="rId3" Type="http://schemas.openxmlformats.org/officeDocument/2006/relationships/image" Target="../media/image2.png"/><Relationship Id="rId21" Type="http://schemas.openxmlformats.org/officeDocument/2006/relationships/image" Target="../media/image9.jpeg"/><Relationship Id="rId7" Type="http://schemas.openxmlformats.org/officeDocument/2006/relationships/image" Target="../media/image6.png"/><Relationship Id="rId12" Type="http://schemas.openxmlformats.org/officeDocument/2006/relationships/hyperlink" Target="mailto:N.W.Smith@massey.ac.nz" TargetMode="External"/><Relationship Id="rId17" Type="http://schemas.openxmlformats.org/officeDocument/2006/relationships/hyperlink" Target="https://www.riddet.ac.nz/people/dr-andrew-fletcher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orcid.org/0000-0003-2514-6551" TargetMode="External"/><Relationship Id="rId20" Type="http://schemas.openxmlformats.org/officeDocument/2006/relationships/hyperlink" Target="https://www.riddet.ac.nz/people/dr-jeremy-hill-2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www.massey.ac.nz/massey/expertise/profile.cfm?stref=947322" TargetMode="External"/><Relationship Id="rId24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hyperlink" Target="mailto:W.McNabb@massey.ac.nz" TargetMode="External"/><Relationship Id="rId23" Type="http://schemas.openxmlformats.org/officeDocument/2006/relationships/hyperlink" Target="https://www.linkedin.com/company/sustainable-nutrition-initiative-tm/" TargetMode="External"/><Relationship Id="rId10" Type="http://schemas.openxmlformats.org/officeDocument/2006/relationships/hyperlink" Target="http://www.sustainablenutritioninitiative.com/" TargetMode="External"/><Relationship Id="rId19" Type="http://schemas.openxmlformats.org/officeDocument/2006/relationships/hyperlink" Target="https://orcid.org/0000-0003-0271-4296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hyperlink" Target="https://www.massey.ac.nz/massey/expertise/profile.cfm?stref=262450" TargetMode="External"/><Relationship Id="rId2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Box 2">
            <a:extLst>
              <a:ext uri="{FF2B5EF4-FFF2-40B4-BE49-F238E27FC236}">
                <a16:creationId xmlns:a16="http://schemas.microsoft.com/office/drawing/2014/main" id="{5F4EAEBB-CFE2-468E-17B6-D55DECB65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2243" y="6976408"/>
            <a:ext cx="962102" cy="48406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NZ" sz="1100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66% Calcium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NZ" sz="1100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19% Vit E</a:t>
            </a:r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	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6EFE033-C73D-6DAA-8A8A-DF59FAE967B2}"/>
              </a:ext>
            </a:extLst>
          </p:cNvPr>
          <p:cNvGrpSpPr/>
          <p:nvPr/>
        </p:nvGrpSpPr>
        <p:grpSpPr>
          <a:xfrm>
            <a:off x="6781816" y="4440825"/>
            <a:ext cx="3569455" cy="1673491"/>
            <a:chOff x="2193761" y="1731909"/>
            <a:chExt cx="3399481" cy="1593801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6695132-2DAD-A516-2B68-38704CF72610}"/>
                </a:ext>
              </a:extLst>
            </p:cNvPr>
            <p:cNvSpPr txBox="1"/>
            <p:nvPr/>
          </p:nvSpPr>
          <p:spPr>
            <a:xfrm>
              <a:off x="3654889" y="1731909"/>
              <a:ext cx="717840" cy="2572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1155"/>
                <a:t>Nutrients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FEF498E-6F45-B04F-0021-8109FDF18C38}"/>
                </a:ext>
              </a:extLst>
            </p:cNvPr>
            <p:cNvSpPr txBox="1"/>
            <p:nvPr/>
          </p:nvSpPr>
          <p:spPr>
            <a:xfrm>
              <a:off x="2505123" y="2136772"/>
              <a:ext cx="1123934" cy="503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Z" sz="1155"/>
                <a:t>Macronutrients</a:t>
              </a:r>
            </a:p>
            <a:p>
              <a:pPr algn="ctr"/>
              <a:r>
                <a:rPr lang="en-NZ" sz="840"/>
                <a:t>Main source of energy </a:t>
              </a:r>
            </a:p>
            <a:p>
              <a:pPr algn="ctr"/>
              <a:r>
                <a:rPr lang="en-NZ" sz="840"/>
                <a:t>Needed in g per day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DFA8888-955A-E81E-BE95-621797984B4B}"/>
                </a:ext>
              </a:extLst>
            </p:cNvPr>
            <p:cNvSpPr txBox="1"/>
            <p:nvPr/>
          </p:nvSpPr>
          <p:spPr>
            <a:xfrm>
              <a:off x="4371660" y="2136772"/>
              <a:ext cx="1123934" cy="503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Z" sz="1155"/>
                <a:t>Micronutrients</a:t>
              </a:r>
            </a:p>
            <a:p>
              <a:pPr algn="ctr"/>
              <a:r>
                <a:rPr lang="en-NZ" sz="840"/>
                <a:t>Main source of energy </a:t>
              </a:r>
            </a:p>
            <a:p>
              <a:pPr algn="ctr"/>
              <a:r>
                <a:rPr lang="en-NZ" sz="840"/>
                <a:t>Needed in g per day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3E38BB68-30EE-F48F-5DBF-502AE2CB614B}"/>
                </a:ext>
              </a:extLst>
            </p:cNvPr>
            <p:cNvSpPr/>
            <p:nvPr/>
          </p:nvSpPr>
          <p:spPr>
            <a:xfrm>
              <a:off x="3324796" y="2694365"/>
              <a:ext cx="660187" cy="44246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sz="2223"/>
            </a:p>
          </p:txBody>
        </p:sp>
        <p:pic>
          <p:nvPicPr>
            <p:cNvPr id="40" name="Picture 3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0336FB9F-6F6F-B98C-28E8-13BB75F4F3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114" t="11355" r="10104" b="36735"/>
            <a:stretch/>
          </p:blipFill>
          <p:spPr>
            <a:xfrm>
              <a:off x="3006111" y="2854198"/>
              <a:ext cx="286139" cy="193446"/>
            </a:xfrm>
            <a:prstGeom prst="rect">
              <a:avLst/>
            </a:prstGeom>
          </p:spPr>
        </p:pic>
        <p:pic>
          <p:nvPicPr>
            <p:cNvPr id="42" name="Picture 41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94024A9C-9809-EE11-7E09-EA9DA35DAA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284" t="4179" r="21791" b="25970"/>
            <a:stretch/>
          </p:blipFill>
          <p:spPr>
            <a:xfrm>
              <a:off x="3358488" y="2866613"/>
              <a:ext cx="93043" cy="118326"/>
            </a:xfrm>
            <a:prstGeom prst="rect">
              <a:avLst/>
            </a:prstGeom>
          </p:spPr>
        </p:pic>
        <p:pic>
          <p:nvPicPr>
            <p:cNvPr id="54" name="Picture 5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3F294C3-7C7F-FE03-7FDB-BAE98992A9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990" r="7551" b="16313"/>
            <a:stretch/>
          </p:blipFill>
          <p:spPr>
            <a:xfrm>
              <a:off x="3514325" y="2746844"/>
              <a:ext cx="295093" cy="303166"/>
            </a:xfrm>
            <a:prstGeom prst="rect">
              <a:avLst/>
            </a:prstGeom>
          </p:spPr>
        </p:pic>
        <p:pic>
          <p:nvPicPr>
            <p:cNvPr id="70" name="Picture 6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4CDF388-0AD6-9EC5-2369-D137DBEBD2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145" t="21230" r="11640" b="38664"/>
            <a:stretch/>
          </p:blipFill>
          <p:spPr>
            <a:xfrm>
              <a:off x="2849008" y="2905300"/>
              <a:ext cx="108683" cy="57952"/>
            </a:xfrm>
            <a:prstGeom prst="rect">
              <a:avLst/>
            </a:prstGeom>
          </p:spPr>
        </p:pic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D9E39AB-410F-E8C6-222B-E5B9CB3D9890}"/>
                </a:ext>
              </a:extLst>
            </p:cNvPr>
            <p:cNvSpPr txBox="1"/>
            <p:nvPr/>
          </p:nvSpPr>
          <p:spPr>
            <a:xfrm>
              <a:off x="2193761" y="3111131"/>
              <a:ext cx="783487" cy="2110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840"/>
                <a:t>Carbohydrates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E8080C9-8419-A825-A95D-75E3E46DA3BC}"/>
                </a:ext>
              </a:extLst>
            </p:cNvPr>
            <p:cNvSpPr txBox="1"/>
            <p:nvPr/>
          </p:nvSpPr>
          <p:spPr>
            <a:xfrm>
              <a:off x="2903349" y="3114663"/>
              <a:ext cx="519373" cy="2110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840"/>
                <a:t>Proteins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C67D4B12-EFCD-179A-CC05-FF3B4535641E}"/>
                </a:ext>
              </a:extLst>
            </p:cNvPr>
            <p:cNvSpPr txBox="1"/>
            <p:nvPr/>
          </p:nvSpPr>
          <p:spPr>
            <a:xfrm>
              <a:off x="3514325" y="3111131"/>
              <a:ext cx="346859" cy="2110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840"/>
                <a:t>Fats</a:t>
              </a:r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DC3F3D9A-8D0B-42D9-17FB-ADA5CB0BCA02}"/>
                </a:ext>
              </a:extLst>
            </p:cNvPr>
            <p:cNvGrpSpPr/>
            <p:nvPr/>
          </p:nvGrpSpPr>
          <p:grpSpPr>
            <a:xfrm>
              <a:off x="5113333" y="2718390"/>
              <a:ext cx="421198" cy="465061"/>
              <a:chOff x="5286384" y="2884003"/>
              <a:chExt cx="421198" cy="465061"/>
            </a:xfrm>
          </p:grpSpPr>
          <p:pic>
            <p:nvPicPr>
              <p:cNvPr id="80" name="Picture 79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B13FC0D1-272D-C36B-8E81-934F82D00BC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327" r="12138" b="18807"/>
              <a:stretch/>
            </p:blipFill>
            <p:spPr>
              <a:xfrm flipH="1">
                <a:off x="5286384" y="2884003"/>
                <a:ext cx="421198" cy="465061"/>
              </a:xfrm>
              <a:prstGeom prst="rect">
                <a:avLst/>
              </a:prstGeom>
            </p:spPr>
          </p:pic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4E5C097A-3832-439D-0269-C22686A5F994}"/>
                  </a:ext>
                </a:extLst>
              </p:cNvPr>
              <p:cNvSpPr txBox="1"/>
              <p:nvPr/>
            </p:nvSpPr>
            <p:spPr>
              <a:xfrm>
                <a:off x="5356529" y="3021736"/>
                <a:ext cx="278160" cy="180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NZ" sz="630">
                    <a:solidFill>
                      <a:schemeClr val="bg1">
                        <a:lumMod val="95000"/>
                      </a:schemeClr>
                    </a:solidFill>
                  </a:rPr>
                  <a:t>Mg</a:t>
                </a:r>
              </a:p>
            </p:txBody>
          </p: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CE4187CE-CCB2-72B8-1BE5-F4E121FBEEE4}"/>
                </a:ext>
              </a:extLst>
            </p:cNvPr>
            <p:cNvSpPr txBox="1"/>
            <p:nvPr/>
          </p:nvSpPr>
          <p:spPr>
            <a:xfrm>
              <a:off x="5057075" y="3109742"/>
              <a:ext cx="536167" cy="2110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840"/>
                <a:t>Minerals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5005CA60-EE64-8939-3460-6AF9669BD222}"/>
                </a:ext>
              </a:extLst>
            </p:cNvPr>
            <p:cNvSpPr txBox="1"/>
            <p:nvPr/>
          </p:nvSpPr>
          <p:spPr>
            <a:xfrm>
              <a:off x="4383892" y="3111131"/>
              <a:ext cx="539220" cy="2110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840"/>
                <a:t>Vitamins</a:t>
              </a:r>
            </a:p>
          </p:txBody>
        </p:sp>
        <p:pic>
          <p:nvPicPr>
            <p:cNvPr id="86" name="Picture 8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E18648F-AE22-6954-42C8-9BBC468DD8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905" b="20835"/>
            <a:stretch/>
          </p:blipFill>
          <p:spPr>
            <a:xfrm>
              <a:off x="4469819" y="2765318"/>
              <a:ext cx="369277" cy="320916"/>
            </a:xfrm>
            <a:prstGeom prst="rect">
              <a:avLst/>
            </a:prstGeom>
          </p:spPr>
        </p:pic>
        <p:pic>
          <p:nvPicPr>
            <p:cNvPr id="88" name="Picture 8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7B752E7-93AD-20C5-4973-3DEEDFD22D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2" b="18431"/>
            <a:stretch/>
          </p:blipFill>
          <p:spPr>
            <a:xfrm>
              <a:off x="2512971" y="2799310"/>
              <a:ext cx="252579" cy="215445"/>
            </a:xfrm>
            <a:prstGeom prst="rect">
              <a:avLst/>
            </a:prstGeom>
          </p:spPr>
        </p:pic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9F6F35B-90C0-CB7A-3195-787A53323BE8}"/>
                </a:ext>
              </a:extLst>
            </p:cNvPr>
            <p:cNvSpPr/>
            <p:nvPr/>
          </p:nvSpPr>
          <p:spPr>
            <a:xfrm>
              <a:off x="2824744" y="2694365"/>
              <a:ext cx="660187" cy="44246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sz="2223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B0D69D17-AF8A-FEFB-3AA2-D4902A28F922}"/>
                </a:ext>
              </a:extLst>
            </p:cNvPr>
            <p:cNvSpPr/>
            <p:nvPr/>
          </p:nvSpPr>
          <p:spPr>
            <a:xfrm>
              <a:off x="2328898" y="2694365"/>
              <a:ext cx="660187" cy="442463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sz="2223"/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246CDE47-D38C-3927-6BFF-E460E839130E}"/>
                </a:ext>
              </a:extLst>
            </p:cNvPr>
            <p:cNvCxnSpPr>
              <a:cxnSpLocks/>
            </p:cNvCxnSpPr>
            <p:nvPr/>
          </p:nvCxnSpPr>
          <p:spPr>
            <a:xfrm>
              <a:off x="4172628" y="1993519"/>
              <a:ext cx="272944" cy="2602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4D9129AC-675F-18DF-C5F8-C7BCC0B534F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97677" y="1993519"/>
              <a:ext cx="272944" cy="2602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 Box 19">
            <a:extLst>
              <a:ext uri="{FF2B5EF4-FFF2-40B4-BE49-F238E27FC236}">
                <a16:creationId xmlns:a16="http://schemas.microsoft.com/office/drawing/2014/main" id="{A8A4C08B-33A0-4C6D-F3FE-59D2B290DCBA}"/>
              </a:ext>
            </a:extLst>
          </p:cNvPr>
          <p:cNvSpPr txBox="1"/>
          <p:nvPr/>
        </p:nvSpPr>
        <p:spPr>
          <a:xfrm>
            <a:off x="303611" y="893063"/>
            <a:ext cx="4599242" cy="142084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6012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DELTA Model® - understanding how global food production can meet the nutritional needs of the global population </a:t>
            </a:r>
            <a:endParaRPr lang="en-NZ" sz="20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" name="Text Box 15">
            <a:extLst>
              <a:ext uri="{FF2B5EF4-FFF2-40B4-BE49-F238E27FC236}">
                <a16:creationId xmlns:a16="http://schemas.microsoft.com/office/drawing/2014/main" id="{2687CD19-D653-EA21-26C6-9CEF50B54263}"/>
              </a:ext>
            </a:extLst>
          </p:cNvPr>
          <p:cNvSpPr txBox="1"/>
          <p:nvPr/>
        </p:nvSpPr>
        <p:spPr>
          <a:xfrm>
            <a:off x="295521" y="2051843"/>
            <a:ext cx="2867692" cy="429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6012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60" b="1">
                <a:latin typeface="Calibri" panose="020F0502020204030204" pitchFamily="34" charset="0"/>
                <a:ea typeface="Arial" panose="020B0604020202020204" pitchFamily="34" charset="0"/>
              </a:rPr>
              <a:t>What is the context of the issue? </a:t>
            </a:r>
            <a:endParaRPr lang="en-NZ" sz="126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9" name="Text Box 2">
            <a:extLst>
              <a:ext uri="{FF2B5EF4-FFF2-40B4-BE49-F238E27FC236}">
                <a16:creationId xmlns:a16="http://schemas.microsoft.com/office/drawing/2014/main" id="{91632F83-DEF9-3DF2-E074-5983FC417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88" y="2328296"/>
            <a:ext cx="2839468" cy="27102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More than 800 million people face some form of undernourishment, with this number expected to rise.</a:t>
            </a:r>
            <a:r>
              <a:rPr lang="en-US" sz="1100" baseline="300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1,2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Nutrition for all is a key element of sustainability for the global food system, and its absence has severe consequences for human health, economic development, and global social stability.</a:t>
            </a:r>
            <a:r>
              <a:rPr lang="en-US" sz="1100" baseline="300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3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 Nutritional considerations are often lacking when defining a sustainable food system</a:t>
            </a:r>
            <a:r>
              <a:rPr lang="en-US" sz="1100" baseline="300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4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 This policy brief </a:t>
            </a:r>
            <a:r>
              <a:rPr lang="en-US" sz="1100" err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summarises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the use and results of the DELTA Model®, a freely-available online tool for examining how the global food system meets the nutritional needs of the global population now and in the future.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5AF68504-ECDE-DE54-2459-B15569A5405C}"/>
              </a:ext>
            </a:extLst>
          </p:cNvPr>
          <p:cNvSpPr txBox="1"/>
          <p:nvPr/>
        </p:nvSpPr>
        <p:spPr>
          <a:xfrm>
            <a:off x="3251072" y="2125996"/>
            <a:ext cx="2895234" cy="2827908"/>
          </a:xfrm>
          <a:prstGeom prst="rect">
            <a:avLst/>
          </a:prstGeom>
          <a:solidFill>
            <a:srgbClr val="CCCCFF"/>
          </a:solidFill>
          <a:ln w="19050">
            <a:noFill/>
          </a:ln>
        </p:spPr>
        <p:txBody>
          <a:bodyPr rot="0" spcFirstLastPara="0" vert="horz" wrap="square" lIns="96012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5"/>
              </a:spcBef>
            </a:pPr>
            <a:r>
              <a:rPr lang="en-US" sz="1400" b="1">
                <a:latin typeface="Calibri" panose="020F0502020204030204" pitchFamily="34" charset="0"/>
                <a:ea typeface="Arial" panose="020B0604020202020204" pitchFamily="34" charset="0"/>
              </a:rPr>
              <a:t>Overview </a:t>
            </a:r>
            <a:endParaRPr lang="en-NZ" sz="14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86690" indent="-186690">
              <a:spcBef>
                <a:spcPts val="5"/>
              </a:spcBef>
              <a:buSzPts val="1200"/>
              <a:buFont typeface="Symbol" panose="05050102010706020507" pitchFamily="18" charset="2"/>
              <a:buChar char=""/>
            </a:pPr>
            <a:r>
              <a:rPr lang="en-US" sz="1100">
                <a:latin typeface="Calibri" panose="020F0502020204030204" pitchFamily="34" charset="0"/>
                <a:ea typeface="Arial" panose="020B0604020202020204" pitchFamily="34" charset="0"/>
              </a:rPr>
              <a:t>The current global food system is not environmentally or nutritionally sustainable.  There are many proposals for change, which are largely prescriptive.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86690" indent="-186690">
              <a:spcBef>
                <a:spcPts val="5"/>
              </a:spcBef>
              <a:buSzPts val="1200"/>
              <a:buFont typeface="Symbol" panose="05050102010706020507" pitchFamily="18" charset="2"/>
              <a:buChar char=""/>
            </a:pPr>
            <a:r>
              <a:rPr lang="en-US" sz="1100">
                <a:latin typeface="Calibri" panose="020F0502020204030204" pitchFamily="34" charset="0"/>
                <a:ea typeface="Arial" panose="020B0604020202020204" pitchFamily="34" charset="0"/>
              </a:rPr>
              <a:t>The DELTA Model</a:t>
            </a:r>
            <a:r>
              <a:rPr lang="en-US" sz="110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 </a:t>
            </a:r>
            <a:r>
              <a:rPr lang="en-US" sz="1100">
                <a:latin typeface="Calibri" panose="020F0502020204030204" pitchFamily="34" charset="0"/>
                <a:ea typeface="Arial" panose="020B0604020202020204" pitchFamily="34" charset="0"/>
              </a:rPr>
              <a:t>is a new, freely-accessible online tool for testing how food system scenarios meet the nutritional needs of the global populations, allowing users to explore changes themselves.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86690" indent="-186690">
              <a:spcBef>
                <a:spcPts val="5"/>
              </a:spcBef>
              <a:buSzPts val="1200"/>
              <a:buFont typeface="Symbol" panose="05050102010706020507" pitchFamily="18" charset="2"/>
              <a:buChar char=""/>
            </a:pPr>
            <a:r>
              <a:rPr lang="en-US" sz="1100">
                <a:latin typeface="Calibri" panose="020F0502020204030204" pitchFamily="34" charset="0"/>
                <a:ea typeface="Arial" panose="020B0604020202020204" pitchFamily="34" charset="0"/>
              </a:rPr>
              <a:t>Key results include the current global undersupply of specific micronutrients (calcium and vitamin E); the inefficacy of waste reduction in addressing these deficits; and, the degree of changes necessary to feed larger future populations.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5"/>
              </a:spcBef>
            </a:pPr>
            <a:r>
              <a:rPr lang="en-US" sz="1260" b="1"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15385">
              <a:lnSpc>
                <a:spcPct val="95000"/>
              </a:lnSpc>
            </a:pPr>
            <a:r>
              <a:rPr lang="en-US" sz="1155"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69442">
              <a:spcBef>
                <a:spcPts val="5"/>
              </a:spcBef>
            </a:pPr>
            <a:r>
              <a:rPr lang="en-US" sz="1260" b="1"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730B8277-12D9-B039-1854-CDFC95A81481}"/>
              </a:ext>
            </a:extLst>
          </p:cNvPr>
          <p:cNvSpPr txBox="1"/>
          <p:nvPr/>
        </p:nvSpPr>
        <p:spPr>
          <a:xfrm>
            <a:off x="295521" y="306987"/>
            <a:ext cx="1908905" cy="58007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6012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NZ" sz="2000" b="1">
                <a:solidFill>
                  <a:srgbClr val="7030A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Policy Brief</a:t>
            </a:r>
            <a:endParaRPr lang="en-NZ" sz="20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D143C5-8721-CC7D-1631-EEBCAB8CF690}"/>
              </a:ext>
            </a:extLst>
          </p:cNvPr>
          <p:cNvSpPr txBox="1"/>
          <p:nvPr/>
        </p:nvSpPr>
        <p:spPr>
          <a:xfrm>
            <a:off x="4863709" y="313377"/>
            <a:ext cx="1537091" cy="221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NZ" sz="840" i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Brief prepared: August 2022</a:t>
            </a:r>
            <a:r>
              <a:rPr lang="en-NZ" sz="84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endParaRPr lang="en-NZ" sz="84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 Box 33">
            <a:extLst>
              <a:ext uri="{FF2B5EF4-FFF2-40B4-BE49-F238E27FC236}">
                <a16:creationId xmlns:a16="http://schemas.microsoft.com/office/drawing/2014/main" id="{FE7DE975-08C3-44B7-DD7E-5D2E08C8F1B4}"/>
              </a:ext>
            </a:extLst>
          </p:cNvPr>
          <p:cNvSpPr txBox="1"/>
          <p:nvPr/>
        </p:nvSpPr>
        <p:spPr>
          <a:xfrm>
            <a:off x="339688" y="4866818"/>
            <a:ext cx="2867692" cy="429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6012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>
                <a:latin typeface="Calibri" panose="020F0502020204030204" pitchFamily="34" charset="0"/>
                <a:ea typeface="Arial" panose="020B0604020202020204" pitchFamily="34" charset="0"/>
              </a:rPr>
              <a:t>What we did</a:t>
            </a:r>
            <a:endParaRPr lang="en-NZ" sz="14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CD4C719E-85E8-2A7E-B949-B7977A9CC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52" y="5106125"/>
            <a:ext cx="5785487" cy="881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Using international food production, waste and use data, coupled with demographic and nutrient requirement data, we developed a computational model for the global food system. The model takes food production and waste scenarios as inputs and calculates whether the global population could be adequately nourished.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D94E15B9-E9AD-8FB5-59B6-20DA5FC0849F}"/>
              </a:ext>
            </a:extLst>
          </p:cNvPr>
          <p:cNvSpPr txBox="1"/>
          <p:nvPr/>
        </p:nvSpPr>
        <p:spPr>
          <a:xfrm>
            <a:off x="303614" y="5913969"/>
            <a:ext cx="2867692" cy="69255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6012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60" b="1">
                <a:latin typeface="Calibri" panose="020F0502020204030204" pitchFamily="34" charset="0"/>
                <a:ea typeface="Arial" panose="020B0604020202020204" pitchFamily="34" charset="0"/>
              </a:rPr>
              <a:t>Takeaways from our research </a:t>
            </a:r>
            <a:endParaRPr lang="en-NZ" sz="126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9" name="Text Box 2">
            <a:extLst>
              <a:ext uri="{FF2B5EF4-FFF2-40B4-BE49-F238E27FC236}">
                <a16:creationId xmlns:a16="http://schemas.microsoft.com/office/drawing/2014/main" id="{0B773173-3E48-731F-A162-3A8B0B6EB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64" y="6975511"/>
            <a:ext cx="1268825" cy="48406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pPr algn="ctr"/>
            <a:r>
              <a:rPr lang="en-NZ" sz="1100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All Macronutrients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" name="Text Box 2">
            <a:extLst>
              <a:ext uri="{FF2B5EF4-FFF2-40B4-BE49-F238E27FC236}">
                <a16:creationId xmlns:a16="http://schemas.microsoft.com/office/drawing/2014/main" id="{08457A4D-7605-62E7-D44C-C1F3224B6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92" y="6218929"/>
            <a:ext cx="5713548" cy="41426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There is currently insufficient calcium and vitamin E available to meet the requirements of the global population.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3" name="Text Box 2">
            <a:extLst>
              <a:ext uri="{FF2B5EF4-FFF2-40B4-BE49-F238E27FC236}">
                <a16:creationId xmlns:a16="http://schemas.microsoft.com/office/drawing/2014/main" id="{74718E08-33C7-A227-CD04-2B097556F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168" y="7771921"/>
            <a:ext cx="1847960" cy="924405"/>
          </a:xfrm>
          <a:prstGeom prst="rect">
            <a:avLst/>
          </a:prstGeom>
          <a:noFill/>
          <a:ln w="9525">
            <a:solidFill>
              <a:srgbClr val="CCCCFF"/>
            </a:solidFill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Only 66% of the global calcium requirement and 19% of the global vitamin E requirement were supplied</a:t>
            </a:r>
            <a:r>
              <a:rPr lang="en-US" sz="1100" i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4" name="Text Box 2">
            <a:extLst>
              <a:ext uri="{FF2B5EF4-FFF2-40B4-BE49-F238E27FC236}">
                <a16:creationId xmlns:a16="http://schemas.microsoft.com/office/drawing/2014/main" id="{13CAA13B-03B3-9882-E95A-4F779D29A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346" y="6722518"/>
            <a:ext cx="1905768" cy="1973808"/>
          </a:xfrm>
          <a:prstGeom prst="rect">
            <a:avLst/>
          </a:prstGeom>
          <a:noFill/>
          <a:ln w="9525">
            <a:solidFill>
              <a:srgbClr val="CCCCFF"/>
            </a:solidFill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Nutritional shortfalls  persist or grow when simulating: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86690" indent="-186690">
              <a:buFont typeface="Symbol" panose="05050102010706020507" pitchFamily="18" charset="2"/>
              <a:buChar char=""/>
            </a:pP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an increase in plant protein production at the expense of meat.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86690" indent="-186690">
              <a:buFont typeface="Symbol" panose="05050102010706020507" pitchFamily="18" charset="2"/>
              <a:buChar char=""/>
            </a:pP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replacing sugar production with more nutritious plant material.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86690" indent="-186690">
              <a:buFont typeface="Symbol" panose="05050102010706020507" pitchFamily="18" charset="2"/>
              <a:buChar char=""/>
            </a:pP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scaling up food production at the same rate as population change.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5" name="Text Box 2">
            <a:extLst>
              <a:ext uri="{FF2B5EF4-FFF2-40B4-BE49-F238E27FC236}">
                <a16:creationId xmlns:a16="http://schemas.microsoft.com/office/drawing/2014/main" id="{727F4698-F70C-F656-1F73-0DB773F9E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90" y="7771922"/>
            <a:ext cx="1847960" cy="924404"/>
          </a:xfrm>
          <a:prstGeom prst="rect">
            <a:avLst/>
          </a:prstGeom>
          <a:noFill/>
          <a:ln w="9525">
            <a:solidFill>
              <a:srgbClr val="CCCCFF"/>
            </a:solidFill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The global population is supplied with an excess of all dietary macronutrients (e.g. energy, protein).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6" name="Text Box 2">
            <a:extLst>
              <a:ext uri="{FF2B5EF4-FFF2-40B4-BE49-F238E27FC236}">
                <a16:creationId xmlns:a16="http://schemas.microsoft.com/office/drawing/2014/main" id="{7BEF9A22-854D-1DA0-5D3C-D52270F1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58" y="8731205"/>
            <a:ext cx="5763508" cy="7175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Many individuals will have deficiencies or surpluses that do not match the global situation; this is reflective of unequitable food distribution. These results should be seen as representative of the global supply and requirement situation, not the percentage of the population with a nutrient deficiency.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47" name="Picture 46" descr="Shape&#10;&#10;Description automatically generated with low confidence">
            <a:extLst>
              <a:ext uri="{FF2B5EF4-FFF2-40B4-BE49-F238E27FC236}">
                <a16:creationId xmlns:a16="http://schemas.microsoft.com/office/drawing/2014/main" id="{2BDB3AE5-9E23-37C0-D766-ABEAB7235340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8" r="7065" b="17101"/>
          <a:stretch/>
        </p:blipFill>
        <p:spPr bwMode="auto">
          <a:xfrm>
            <a:off x="1922974" y="6871350"/>
            <a:ext cx="609539" cy="5756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8" name="Arrow: Up 47">
            <a:extLst>
              <a:ext uri="{FF2B5EF4-FFF2-40B4-BE49-F238E27FC236}">
                <a16:creationId xmlns:a16="http://schemas.microsoft.com/office/drawing/2014/main" id="{9549DA40-B63F-8D51-BD9E-B92CD1A0A6FC}"/>
              </a:ext>
            </a:extLst>
          </p:cNvPr>
          <p:cNvSpPr/>
          <p:nvPr/>
        </p:nvSpPr>
        <p:spPr>
          <a:xfrm>
            <a:off x="1433233" y="6889067"/>
            <a:ext cx="332735" cy="671574"/>
          </a:xfrm>
          <a:prstGeom prst="upArrow">
            <a:avLst/>
          </a:prstGeom>
          <a:solidFill>
            <a:srgbClr val="99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Z" sz="2223"/>
          </a:p>
        </p:txBody>
      </p:sp>
      <p:sp>
        <p:nvSpPr>
          <p:cNvPr id="49" name="Arrow: Up 48">
            <a:extLst>
              <a:ext uri="{FF2B5EF4-FFF2-40B4-BE49-F238E27FC236}">
                <a16:creationId xmlns:a16="http://schemas.microsoft.com/office/drawing/2014/main" id="{0221A9B2-C39C-83A5-F445-F8EAEEB78426}"/>
              </a:ext>
            </a:extLst>
          </p:cNvPr>
          <p:cNvSpPr/>
          <p:nvPr/>
        </p:nvSpPr>
        <p:spPr>
          <a:xfrm rot="10800000">
            <a:off x="2668789" y="6917548"/>
            <a:ext cx="332735" cy="671574"/>
          </a:xfrm>
          <a:prstGeom prst="upArrow">
            <a:avLst/>
          </a:prstGeom>
          <a:solidFill>
            <a:srgbClr val="99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Z" sz="2223"/>
          </a:p>
        </p:txBody>
      </p:sp>
      <p:sp>
        <p:nvSpPr>
          <p:cNvPr id="53" name="Text Box 1">
            <a:extLst>
              <a:ext uri="{FF2B5EF4-FFF2-40B4-BE49-F238E27FC236}">
                <a16:creationId xmlns:a16="http://schemas.microsoft.com/office/drawing/2014/main" id="{F5EC38E4-7871-460C-A74B-6D405DC7CE25}"/>
              </a:ext>
            </a:extLst>
          </p:cNvPr>
          <p:cNvSpPr txBox="1"/>
          <p:nvPr/>
        </p:nvSpPr>
        <p:spPr>
          <a:xfrm>
            <a:off x="6693131" y="300410"/>
            <a:ext cx="5726796" cy="88641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6012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What does the science mean? Potential applications</a:t>
            </a:r>
            <a:endParaRPr lang="en-NZ" sz="14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5" name="Text Box 2">
            <a:extLst>
              <a:ext uri="{FF2B5EF4-FFF2-40B4-BE49-F238E27FC236}">
                <a16:creationId xmlns:a16="http://schemas.microsoft.com/office/drawing/2014/main" id="{7E5D23B3-93C1-3FE8-56A1-03D6682B9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0173" y="746725"/>
            <a:ext cx="5616012" cy="8535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pPr marL="190024" indent="-190024">
              <a:buFont typeface="Symbol" panose="05050102010706020507" pitchFamily="18" charset="2"/>
              <a:buChar char=""/>
            </a:pP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Shows how Aotearoa’s food production contributes to global nutrition.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90024" indent="-190024">
              <a:buFont typeface="Symbol" panose="05050102010706020507" pitchFamily="18" charset="2"/>
              <a:buChar char=""/>
            </a:pP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Can predict nutrient supply in simulated scenarios that may occur with changes in production or through environmental shocks.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90024" indent="-190024">
              <a:buFont typeface="Symbol" panose="05050102010706020507" pitchFamily="18" charset="2"/>
              <a:buChar char=""/>
            </a:pPr>
            <a:r>
              <a:rPr lang="en-US" sz="1100" b="0" i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Can guide targeted changes to production and supply to achieve nutritional goals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90024" indent="-190024"/>
            <a:r>
              <a:rPr lang="en-US" sz="110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6" name="Text Box 2">
            <a:extLst>
              <a:ext uri="{FF2B5EF4-FFF2-40B4-BE49-F238E27FC236}">
                <a16:creationId xmlns:a16="http://schemas.microsoft.com/office/drawing/2014/main" id="{98768515-7E83-53B5-1C31-82645D795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687" y="1854371"/>
            <a:ext cx="5715360" cy="2079270"/>
          </a:xfrm>
          <a:prstGeom prst="rect">
            <a:avLst/>
          </a:prstGeom>
          <a:solidFill>
            <a:srgbClr val="FFFFFF"/>
          </a:solidFill>
          <a:ln w="9525">
            <a:solidFill>
              <a:srgbClr val="CCCCFF"/>
            </a:solidFill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Interested to find out more?</a:t>
            </a:r>
            <a:r>
              <a:rPr lang="en-US" sz="1470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	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100"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100">
                <a:solidFill>
                  <a:srgbClr val="0563C1"/>
                </a:solidFill>
                <a:latin typeface="Calibri" panose="020F0502020204030204" pitchFamily="34" charset="0"/>
                <a:ea typeface="Arial" panose="020B0604020202020204" pitchFamily="34" charset="0"/>
                <a:hlinkClick r:id="rId10"/>
              </a:rPr>
              <a:t>www.sustainablenutritioninitiative.com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   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fontAlgn="base"/>
            <a:r>
              <a:rPr lang="en-NZ" sz="1100" b="1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fontAlgn="base"/>
            <a:r>
              <a:rPr lang="en-NZ" sz="1100" b="1">
                <a:latin typeface="Calibri" panose="020F0502020204030204" pitchFamily="34" charset="0"/>
                <a:ea typeface="Times New Roman" panose="02020603050405020304" pitchFamily="18" charset="0"/>
              </a:rPr>
              <a:t>Contact:</a:t>
            </a:r>
            <a:r>
              <a:rPr lang="en-NZ" sz="110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100" u="sng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1"/>
              </a:rPr>
              <a:t>Nick W Smith</a:t>
            </a:r>
            <a:r>
              <a:rPr lang="en-NZ" sz="1100"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NZ" sz="1100" u="sng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2"/>
              </a:rPr>
              <a:t>N.W.Smith@massey.ac.nz</a:t>
            </a:r>
            <a:r>
              <a:rPr lang="en-NZ" sz="1100"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100" u="sng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3"/>
              </a:rPr>
              <a:t>0000-0002-6230-4355</a:t>
            </a:r>
            <a:r>
              <a:rPr lang="en-US" sz="110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fontAlgn="base"/>
            <a:r>
              <a:rPr lang="en-NZ" sz="1100">
                <a:latin typeface="Calibri" panose="020F0502020204030204" pitchFamily="34" charset="0"/>
                <a:ea typeface="Times New Roman" panose="02020603050405020304" pitchFamily="18" charset="0"/>
              </a:rPr>
              <a:t>or </a:t>
            </a:r>
            <a:r>
              <a:rPr lang="en-US" sz="1100" u="sng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4"/>
              </a:rPr>
              <a:t>Warren C McNabb,</a:t>
            </a:r>
            <a:r>
              <a:rPr lang="en-US" sz="110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NZ" sz="1100" u="sng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5"/>
              </a:rPr>
              <a:t>W.McNabb@massey.ac.nz</a:t>
            </a:r>
            <a:r>
              <a:rPr lang="en-NZ" sz="1100"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100" u="sng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6"/>
              </a:rPr>
              <a:t>0000-0003-2514-6551</a:t>
            </a:r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fontAlgn="base"/>
            <a:r>
              <a:rPr lang="en-NZ" sz="110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fontAlgn="base"/>
            <a:r>
              <a:rPr lang="en-NZ" sz="1100">
                <a:latin typeface="Calibri" panose="020F0502020204030204" pitchFamily="34" charset="0"/>
                <a:ea typeface="Times New Roman" panose="02020603050405020304" pitchFamily="18" charset="0"/>
              </a:rPr>
              <a:t>Contributors: 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fontAlgn="base"/>
            <a:r>
              <a:rPr lang="en-US" sz="1100" u="sng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7"/>
              </a:rPr>
              <a:t>Andrew J Fletcher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fontAlgn="base"/>
            <a:r>
              <a:rPr lang="en-US" sz="1100" u="sng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8"/>
              </a:rPr>
              <a:t>Lakshmi A Dave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100" u="sng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19"/>
              </a:rPr>
              <a:t>0000-0003-0271-4296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 </a:t>
            </a:r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fontAlgn="base"/>
            <a:r>
              <a:rPr lang="en-US" sz="1100" u="sng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0"/>
              </a:rPr>
              <a:t>Jeremy P Hill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  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fontAlgn="base"/>
            <a:r>
              <a:rPr lang="en-NZ" sz="110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NZ" sz="11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55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155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155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  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NZ" sz="1155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57" name="Picture 56" descr="Logo, company name&#10;&#10;Description automatically generated">
            <a:extLst>
              <a:ext uri="{FF2B5EF4-FFF2-40B4-BE49-F238E27FC236}">
                <a16:creationId xmlns:a16="http://schemas.microsoft.com/office/drawing/2014/main" id="{94356B78-B925-F499-0AB4-DF3F5474A170}"/>
              </a:ext>
            </a:extLst>
          </p:cNvPr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1" t="21585" r="5370" b="21358"/>
          <a:stretch/>
        </p:blipFill>
        <p:spPr bwMode="auto">
          <a:xfrm>
            <a:off x="10645349" y="3543118"/>
            <a:ext cx="1654188" cy="302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8" name="Picture 5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BBEC1D1C-3DAA-F78E-399C-60E7AA53A6C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823" y="3543118"/>
            <a:ext cx="1391853" cy="3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Text Box 33">
            <a:extLst>
              <a:ext uri="{FF2B5EF4-FFF2-40B4-BE49-F238E27FC236}">
                <a16:creationId xmlns:a16="http://schemas.microsoft.com/office/drawing/2014/main" id="{AD95FB51-6E14-B2EB-7E2E-853283998D72}"/>
              </a:ext>
            </a:extLst>
          </p:cNvPr>
          <p:cNvSpPr txBox="1"/>
          <p:nvPr/>
        </p:nvSpPr>
        <p:spPr>
          <a:xfrm>
            <a:off x="6583751" y="4239008"/>
            <a:ext cx="2867692" cy="429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6012" tIns="48006" rIns="96012" bIns="4800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>
                <a:latin typeface="Calibri" panose="020F0502020204030204" pitchFamily="34" charset="0"/>
                <a:ea typeface="Arial" panose="020B0604020202020204" pitchFamily="34" charset="0"/>
              </a:rPr>
              <a:t>Definitions:</a:t>
            </a:r>
            <a:endParaRPr lang="en-NZ" sz="14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0" name="Text Box 2">
            <a:extLst>
              <a:ext uri="{FF2B5EF4-FFF2-40B4-BE49-F238E27FC236}">
                <a16:creationId xmlns:a16="http://schemas.microsoft.com/office/drawing/2014/main" id="{30835DD5-63F2-3DFA-9D45-FFE5A678B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735" y="6453655"/>
            <a:ext cx="2812141" cy="10533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NZ" sz="1100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Keywords: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Food production	Sustainability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Nutrition		Nutrients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Micronutrients		Macronutrients	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Global food		Modelling</a:t>
            </a:r>
            <a:endParaRPr lang="en-NZ" sz="11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1" name="Text Box 2">
            <a:extLst>
              <a:ext uri="{FF2B5EF4-FFF2-40B4-BE49-F238E27FC236}">
                <a16:creationId xmlns:a16="http://schemas.microsoft.com/office/drawing/2014/main" id="{69DFCFB4-C4C3-54E5-4BAA-C12C5E5D9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4324" y="6495299"/>
            <a:ext cx="2812140" cy="11401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pPr fontAlgn="base"/>
            <a:r>
              <a:rPr lang="en-NZ" sz="1100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Dates:</a:t>
            </a:r>
            <a:r>
              <a:rPr lang="en-NZ" sz="11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Brief prepared: 16 August 2022  </a:t>
            </a:r>
            <a:endParaRPr lang="en-NZ" sz="11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Research undertaken: January 2019 – March 2021  </a:t>
            </a:r>
            <a:endParaRPr lang="en-NZ" sz="11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NZ" sz="11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Published in Journal of Nutrition: June 2021  </a:t>
            </a:r>
            <a:endParaRPr lang="en-NZ" sz="11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NZ" sz="1155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NZ" sz="1155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2" name="Text Box 2">
            <a:extLst>
              <a:ext uri="{FF2B5EF4-FFF2-40B4-BE49-F238E27FC236}">
                <a16:creationId xmlns:a16="http://schemas.microsoft.com/office/drawing/2014/main" id="{3D06ED5D-199F-118F-9538-901215645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735" y="7776170"/>
            <a:ext cx="5811558" cy="4987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r>
              <a:rPr lang="en-NZ" sz="1100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Disclosure:</a:t>
            </a:r>
            <a:r>
              <a:rPr lang="en-NZ" sz="110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hlinkClick r:id="rId17"/>
              </a:rPr>
              <a:t>Andrew J Fletcher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hlinkClick r:id="rId20"/>
              </a:rPr>
              <a:t>Jeremy P Hill</a:t>
            </a:r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are employees of Fonterra Cooperative Ltd</a:t>
            </a:r>
            <a:r>
              <a:rPr lang="en-US" sz="1155" i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r>
              <a:rPr lang="en-US" sz="1155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 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NZ" sz="1155" b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NZ" sz="1155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3" name="Text Box 2">
            <a:extLst>
              <a:ext uri="{FF2B5EF4-FFF2-40B4-BE49-F238E27FC236}">
                <a16:creationId xmlns:a16="http://schemas.microsoft.com/office/drawing/2014/main" id="{407E091C-CE02-A919-7D40-FAD630D30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735" y="8320651"/>
            <a:ext cx="5715360" cy="11299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6012" tIns="48006" rIns="96012" bIns="48006" anchor="t" anchorCtr="0">
            <a:noAutofit/>
          </a:bodyPr>
          <a:lstStyle/>
          <a:p>
            <a:pPr marL="284036" indent="-284036"/>
            <a:r>
              <a:rPr lang="en-US" sz="800" b="1">
                <a:latin typeface="Calibri" panose="020F0502020204030204" pitchFamily="34" charset="0"/>
                <a:ea typeface="Arial" panose="020B0604020202020204" pitchFamily="34" charset="0"/>
              </a:rPr>
              <a:t>References</a:t>
            </a:r>
            <a:endParaRPr lang="en-NZ" sz="8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4036" indent="-284036"/>
            <a:r>
              <a:rPr lang="en-US" sz="800">
                <a:latin typeface="Calibri" panose="020F0502020204030204" pitchFamily="34" charset="0"/>
                <a:ea typeface="Arial" panose="020B0604020202020204" pitchFamily="34" charset="0"/>
              </a:rPr>
              <a:t>1	Development Initiatives. 2020 Global Nutrition Report: Action on equity to end malnutrition., (Bristol, UK, 2020).  </a:t>
            </a:r>
            <a:endParaRPr lang="en-NZ" sz="8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4036" indent="-284036"/>
            <a:r>
              <a:rPr lang="en-US" sz="800">
                <a:latin typeface="Calibri" panose="020F0502020204030204" pitchFamily="34" charset="0"/>
                <a:ea typeface="Arial" panose="020B0604020202020204" pitchFamily="34" charset="0"/>
              </a:rPr>
              <a:t>2	FAO, IFAD, UNICEF, WFP &amp; WHO. The State of Food Security and Nutrition in the World 2020. Transforming food systems for affordable healthy diets., (FAO, Rome, 2020).  </a:t>
            </a:r>
            <a:endParaRPr lang="en-NZ" sz="8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4036" indent="-284036"/>
            <a:r>
              <a:rPr lang="en-US" sz="800">
                <a:latin typeface="Calibri" panose="020F0502020204030204" pitchFamily="34" charset="0"/>
                <a:ea typeface="Arial" panose="020B0604020202020204" pitchFamily="34" charset="0"/>
              </a:rPr>
              <a:t>3	High Level Task Force of Global Food and Nutrition Security. All food systems are sustainable. (United Nations, 2015).  </a:t>
            </a:r>
            <a:endParaRPr lang="en-NZ" sz="80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4036" indent="-284036"/>
            <a:r>
              <a:rPr lang="en-US" sz="800">
                <a:latin typeface="Calibri" panose="020F0502020204030204" pitchFamily="34" charset="0"/>
                <a:ea typeface="Arial" panose="020B0604020202020204" pitchFamily="34" charset="0"/>
              </a:rPr>
              <a:t>4	Smith, N. W., Fletcher, A. J., Dave, L. A., Hill, J. P. &amp; McNabb, W. C. Use of the DELTA Model to Understand the Food System and Global Nutrition. The Journal of Nutrition, doi:10.1093/</a:t>
            </a:r>
            <a:r>
              <a:rPr lang="en-US" sz="800" err="1">
                <a:latin typeface="Calibri" panose="020F0502020204030204" pitchFamily="34" charset="0"/>
                <a:ea typeface="Arial" panose="020B0604020202020204" pitchFamily="34" charset="0"/>
              </a:rPr>
              <a:t>jn</a:t>
            </a:r>
            <a:r>
              <a:rPr lang="en-US" sz="800">
                <a:latin typeface="Calibri" panose="020F0502020204030204" pitchFamily="34" charset="0"/>
                <a:ea typeface="Arial" panose="020B0604020202020204" pitchFamily="34" charset="0"/>
              </a:rPr>
              <a:t>/nxab199 (2021). </a:t>
            </a:r>
            <a:r>
              <a:rPr lang="en-US" sz="800" b="1">
                <a:latin typeface="Calibri" panose="020F0502020204030204" pitchFamily="34" charset="0"/>
                <a:ea typeface="Arial" panose="020B0604020202020204" pitchFamily="34" charset="0"/>
              </a:rPr>
              <a:t>Publication supporting research </a:t>
            </a:r>
            <a:endParaRPr lang="en-NZ" sz="80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3" name="Picture 2">
            <a:hlinkClick r:id="rId23"/>
            <a:extLst>
              <a:ext uri="{FF2B5EF4-FFF2-40B4-BE49-F238E27FC236}">
                <a16:creationId xmlns:a16="http://schemas.microsoft.com/office/drawing/2014/main" id="{0DBF6BFA-6078-3B94-0DBC-318541FCC50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9146217" y="2266489"/>
            <a:ext cx="183309" cy="183309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10BC18E5-80C8-B5A2-030C-5C8044CF973F}"/>
              </a:ext>
            </a:extLst>
          </p:cNvPr>
          <p:cNvSpPr txBox="1"/>
          <p:nvPr/>
        </p:nvSpPr>
        <p:spPr>
          <a:xfrm>
            <a:off x="2567356" y="9332984"/>
            <a:ext cx="79742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800" b="0" i="0">
                <a:solidFill>
                  <a:srgbClr val="000000"/>
                </a:solidFill>
                <a:effectLst/>
                <a:latin typeface="WordVisi_MSFontService"/>
              </a:rPr>
              <a:t>Feel free to use this example freely, but please acknowledge  the</a:t>
            </a:r>
            <a:r>
              <a:rPr lang="en-US" sz="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Office of the Prime Minister’s Chief Science Advisor and the Riddet Institute – Hannah McKerchar</a:t>
            </a:r>
            <a:endParaRPr lang="en-NZ" sz="800"/>
          </a:p>
        </p:txBody>
      </p:sp>
    </p:spTree>
    <p:extLst>
      <p:ext uri="{BB962C8B-B14F-4D97-AF65-F5344CB8AC3E}">
        <p14:creationId xmlns:p14="http://schemas.microsoft.com/office/powerpoint/2010/main" val="247578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CAD0C6B-4280-E49B-2F3D-99D940593801}"/>
              </a:ext>
            </a:extLst>
          </p:cNvPr>
          <p:cNvSpPr txBox="1"/>
          <p:nvPr/>
        </p:nvSpPr>
        <p:spPr>
          <a:xfrm>
            <a:off x="266701" y="277272"/>
            <a:ext cx="119634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NZ"/>
              <a:t>You can refer to the following examples and use a template to create your own Policy Brief. </a:t>
            </a:r>
          </a:p>
          <a:p>
            <a:r>
              <a:rPr lang="en-NZ"/>
              <a:t>Templates are available in Word and PowerPoint.</a:t>
            </a:r>
          </a:p>
          <a:p>
            <a:r>
              <a:rPr lang="en-NZ">
                <a:cs typeface="Calibri" panose="020F0502020204030204"/>
              </a:rPr>
              <a:t>The numbers in the boxes (1-6) relate to the </a:t>
            </a:r>
            <a:r>
              <a:rPr lang="en-NZ">
                <a:ea typeface="+mn-lt"/>
                <a:cs typeface="+mn-lt"/>
              </a:rPr>
              <a:t>numbering used in the Guide under the heading 'Structure of the Policy Brief’.</a:t>
            </a:r>
            <a:endParaRPr lang="en-NZ">
              <a:cs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030DE0-31D6-5095-436D-F5C29AA9AAA6}"/>
              </a:ext>
            </a:extLst>
          </p:cNvPr>
          <p:cNvSpPr txBox="1"/>
          <p:nvPr/>
        </p:nvSpPr>
        <p:spPr>
          <a:xfrm>
            <a:off x="3770550" y="1562587"/>
            <a:ext cx="80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/>
              <a:t>Page 1</a:t>
            </a:r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8FDC5170-3A76-E9B2-933D-95000F105AEC}"/>
              </a:ext>
            </a:extLst>
          </p:cNvPr>
          <p:cNvSpPr/>
          <p:nvPr/>
        </p:nvSpPr>
        <p:spPr>
          <a:xfrm>
            <a:off x="800100" y="2374899"/>
            <a:ext cx="2304000" cy="420619"/>
          </a:xfrm>
          <a:prstGeom prst="borderCallout1">
            <a:avLst>
              <a:gd name="adj1" fmla="val 46691"/>
              <a:gd name="adj2" fmla="val 103525"/>
              <a:gd name="adj3" fmla="val 75736"/>
              <a:gd name="adj4" fmla="val 14598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</a:rPr>
              <a:t>Short, descriptive title </a:t>
            </a:r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9959B607-FC0D-C5E6-75FC-E9F4649AFF76}"/>
              </a:ext>
            </a:extLst>
          </p:cNvPr>
          <p:cNvSpPr/>
          <p:nvPr/>
        </p:nvSpPr>
        <p:spPr>
          <a:xfrm>
            <a:off x="800100" y="3417666"/>
            <a:ext cx="2304000" cy="648000"/>
          </a:xfrm>
          <a:prstGeom prst="borderCallout1">
            <a:avLst>
              <a:gd name="adj1" fmla="val 46691"/>
              <a:gd name="adj2" fmla="val 103525"/>
              <a:gd name="adj3" fmla="val 69697"/>
              <a:gd name="adj4" fmla="val 14874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b="1">
                <a:solidFill>
                  <a:schemeClr val="tx1"/>
                </a:solidFill>
              </a:rPr>
              <a:t>2</a:t>
            </a:r>
            <a:r>
              <a:rPr lang="en-NZ" sz="1400">
                <a:solidFill>
                  <a:schemeClr val="tx1"/>
                </a:solidFill>
              </a:rPr>
              <a:t>. Provide context required to understand the topic. </a:t>
            </a:r>
          </a:p>
        </p:txBody>
      </p:sp>
      <p:sp>
        <p:nvSpPr>
          <p:cNvPr id="13" name="Callout: Line 12">
            <a:extLst>
              <a:ext uri="{FF2B5EF4-FFF2-40B4-BE49-F238E27FC236}">
                <a16:creationId xmlns:a16="http://schemas.microsoft.com/office/drawing/2014/main" id="{08CD8D14-DADD-3D12-FD0A-D821DED6A757}"/>
              </a:ext>
            </a:extLst>
          </p:cNvPr>
          <p:cNvSpPr/>
          <p:nvPr/>
        </p:nvSpPr>
        <p:spPr>
          <a:xfrm>
            <a:off x="9029700" y="2569805"/>
            <a:ext cx="2304000" cy="1008000"/>
          </a:xfrm>
          <a:prstGeom prst="borderCallout1">
            <a:avLst>
              <a:gd name="adj1" fmla="val 64807"/>
              <a:gd name="adj2" fmla="val -4167"/>
              <a:gd name="adj3" fmla="val 150885"/>
              <a:gd name="adj4" fmla="val -2295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b="1">
                <a:solidFill>
                  <a:schemeClr val="tx1"/>
                </a:solidFill>
              </a:rPr>
              <a:t>1</a:t>
            </a:r>
            <a:r>
              <a:rPr lang="en-NZ" sz="1400">
                <a:solidFill>
                  <a:schemeClr val="tx1"/>
                </a:solidFill>
              </a:rPr>
              <a:t>. Overview that outlines the key points of the briefing. </a:t>
            </a:r>
            <a:r>
              <a:rPr lang="en-US" sz="140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Highlighted for impact.</a:t>
            </a:r>
            <a:endParaRPr lang="en-NZ" sz="1400">
              <a:solidFill>
                <a:schemeClr val="tx1"/>
              </a:solidFill>
            </a:endParaRPr>
          </a:p>
        </p:txBody>
      </p:sp>
      <p:sp>
        <p:nvSpPr>
          <p:cNvPr id="14" name="Callout: Line 13">
            <a:extLst>
              <a:ext uri="{FF2B5EF4-FFF2-40B4-BE49-F238E27FC236}">
                <a16:creationId xmlns:a16="http://schemas.microsoft.com/office/drawing/2014/main" id="{EA0942F7-A9A9-CC5F-2A1A-3FF3F84652DC}"/>
              </a:ext>
            </a:extLst>
          </p:cNvPr>
          <p:cNvSpPr/>
          <p:nvPr/>
        </p:nvSpPr>
        <p:spPr>
          <a:xfrm>
            <a:off x="9029700" y="1332131"/>
            <a:ext cx="2146300" cy="420619"/>
          </a:xfrm>
          <a:prstGeom prst="borderCallout1">
            <a:avLst>
              <a:gd name="adj1" fmla="val 46691"/>
              <a:gd name="adj2" fmla="val -4168"/>
              <a:gd name="adj3" fmla="val 190472"/>
              <a:gd name="adj4" fmla="val -2448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</a:rPr>
              <a:t>Date of document </a:t>
            </a:r>
          </a:p>
        </p:txBody>
      </p:sp>
      <p:sp>
        <p:nvSpPr>
          <p:cNvPr id="15" name="Callout: Line 14">
            <a:extLst>
              <a:ext uri="{FF2B5EF4-FFF2-40B4-BE49-F238E27FC236}">
                <a16:creationId xmlns:a16="http://schemas.microsoft.com/office/drawing/2014/main" id="{3FEF85EE-2386-5886-79A0-B3DD025A2CB2}"/>
              </a:ext>
            </a:extLst>
          </p:cNvPr>
          <p:cNvSpPr/>
          <p:nvPr/>
        </p:nvSpPr>
        <p:spPr>
          <a:xfrm>
            <a:off x="800100" y="5257800"/>
            <a:ext cx="2304000" cy="648000"/>
          </a:xfrm>
          <a:prstGeom prst="borderCallout1">
            <a:avLst>
              <a:gd name="adj1" fmla="val 46691"/>
              <a:gd name="adj2" fmla="val 103525"/>
              <a:gd name="adj3" fmla="val 69697"/>
              <a:gd name="adj4" fmla="val 14874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b="1">
                <a:solidFill>
                  <a:schemeClr val="tx1"/>
                </a:solidFill>
              </a:rPr>
              <a:t>3</a:t>
            </a:r>
            <a:r>
              <a:rPr lang="en-NZ" sz="1400">
                <a:solidFill>
                  <a:schemeClr val="tx1"/>
                </a:solidFill>
              </a:rPr>
              <a:t>.</a:t>
            </a:r>
            <a:r>
              <a:rPr lang="en-NZ" sz="1400" b="1" i="0">
                <a:solidFill>
                  <a:srgbClr val="000000"/>
                </a:solidFill>
                <a:effectLst/>
                <a:latin typeface="WordVisi_MSFontService"/>
              </a:rPr>
              <a:t> </a:t>
            </a:r>
            <a:r>
              <a:rPr lang="en-NZ" sz="1400" i="0">
                <a:solidFill>
                  <a:srgbClr val="000000"/>
                </a:solidFill>
                <a:effectLst/>
              </a:rPr>
              <a:t>What did you do? Description of research.</a:t>
            </a:r>
            <a:endParaRPr lang="en-NZ" sz="1400">
              <a:solidFill>
                <a:schemeClr val="tx1"/>
              </a:solidFill>
            </a:endParaRPr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68B71613-7437-9494-5826-5BD263778EF0}"/>
              </a:ext>
            </a:extLst>
          </p:cNvPr>
          <p:cNvSpPr/>
          <p:nvPr/>
        </p:nvSpPr>
        <p:spPr>
          <a:xfrm>
            <a:off x="9029700" y="5311786"/>
            <a:ext cx="2304000" cy="1008000"/>
          </a:xfrm>
          <a:prstGeom prst="borderCallout1">
            <a:avLst>
              <a:gd name="adj1" fmla="val 64807"/>
              <a:gd name="adj2" fmla="val -4167"/>
              <a:gd name="adj3" fmla="val 123248"/>
              <a:gd name="adj4" fmla="val -2185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b="1">
                <a:solidFill>
                  <a:schemeClr val="tx1"/>
                </a:solidFill>
              </a:rPr>
              <a:t>4</a:t>
            </a:r>
            <a:r>
              <a:rPr lang="en-NZ" sz="1400">
                <a:solidFill>
                  <a:schemeClr val="tx1"/>
                </a:solidFill>
              </a:rPr>
              <a:t>. </a:t>
            </a:r>
            <a:r>
              <a:rPr lang="en-US" sz="140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did you find? </a:t>
            </a:r>
            <a:endParaRPr lang="en-US" sz="1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140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Key takeaway </a:t>
            </a:r>
            <a:r>
              <a:rPr lang="en-NZ" sz="1400" b="0" i="0">
                <a:solidFill>
                  <a:srgbClr val="000000"/>
                </a:solidFill>
                <a:effectLst/>
                <a:latin typeface="WordVisi_MSFontService"/>
              </a:rPr>
              <a:t>of the study in one sentence.</a:t>
            </a:r>
            <a:r>
              <a:rPr lang="en-US" sz="140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Highlighted for impact.</a:t>
            </a:r>
            <a:endParaRPr lang="en-NZ" sz="1400">
              <a:solidFill>
                <a:schemeClr val="tx1"/>
              </a:solidFill>
            </a:endParaRPr>
          </a:p>
        </p:txBody>
      </p:sp>
      <p:sp>
        <p:nvSpPr>
          <p:cNvPr id="17" name="Callout: Line 16">
            <a:extLst>
              <a:ext uri="{FF2B5EF4-FFF2-40B4-BE49-F238E27FC236}">
                <a16:creationId xmlns:a16="http://schemas.microsoft.com/office/drawing/2014/main" id="{C8ED7730-363C-050A-F80B-76EF7755B42E}"/>
              </a:ext>
            </a:extLst>
          </p:cNvPr>
          <p:cNvSpPr/>
          <p:nvPr/>
        </p:nvSpPr>
        <p:spPr>
          <a:xfrm>
            <a:off x="800100" y="6350000"/>
            <a:ext cx="2304000" cy="1152000"/>
          </a:xfrm>
          <a:prstGeom prst="borderCallout1">
            <a:avLst>
              <a:gd name="adj1" fmla="val 46691"/>
              <a:gd name="adj2" fmla="val 103525"/>
              <a:gd name="adj3" fmla="val 69697"/>
              <a:gd name="adj4" fmla="val 14874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b="1">
                <a:solidFill>
                  <a:schemeClr val="tx1"/>
                </a:solidFill>
              </a:rPr>
              <a:t>4. </a:t>
            </a:r>
            <a:r>
              <a:rPr lang="en-NZ" sz="1400">
                <a:solidFill>
                  <a:schemeClr val="tx1"/>
                </a:solidFill>
              </a:rPr>
              <a:t>Use icons, </a:t>
            </a:r>
            <a:r>
              <a:rPr lang="en-NZ" sz="1400">
                <a:solidFill>
                  <a:srgbClr val="000000"/>
                </a:solidFill>
                <a:latin typeface="WordVisi_MSFontService"/>
              </a:rPr>
              <a:t>c</a:t>
            </a:r>
            <a:r>
              <a:rPr lang="en-NZ" sz="1400" b="0" i="0">
                <a:solidFill>
                  <a:srgbClr val="000000"/>
                </a:solidFill>
                <a:effectLst/>
                <a:latin typeface="WordVisi_MSFontService"/>
              </a:rPr>
              <a:t>harts, graphs, maps to help explain information.</a:t>
            </a:r>
            <a:r>
              <a:rPr lang="en-US" sz="1400" b="0" i="0">
                <a:solidFill>
                  <a:srgbClr val="000000"/>
                </a:solidFill>
                <a:effectLst/>
                <a:latin typeface="WordVisi_MSFontService"/>
              </a:rPr>
              <a:t> You can search for icons at nounproject.com. </a:t>
            </a:r>
            <a:endParaRPr lang="en-NZ" sz="1400">
              <a:solidFill>
                <a:schemeClr val="tx1"/>
              </a:solidFill>
            </a:endParaRPr>
          </a:p>
        </p:txBody>
      </p:sp>
      <p:sp>
        <p:nvSpPr>
          <p:cNvPr id="18" name="Callout: Line 17">
            <a:extLst>
              <a:ext uri="{FF2B5EF4-FFF2-40B4-BE49-F238E27FC236}">
                <a16:creationId xmlns:a16="http://schemas.microsoft.com/office/drawing/2014/main" id="{4534F4B0-CB1D-9A97-B98C-6C9F0B2AA3A8}"/>
              </a:ext>
            </a:extLst>
          </p:cNvPr>
          <p:cNvSpPr/>
          <p:nvPr/>
        </p:nvSpPr>
        <p:spPr>
          <a:xfrm>
            <a:off x="9029700" y="6643468"/>
            <a:ext cx="2304000" cy="874800"/>
          </a:xfrm>
          <a:prstGeom prst="borderCallout1">
            <a:avLst>
              <a:gd name="adj1" fmla="val 64807"/>
              <a:gd name="adj2" fmla="val -4167"/>
              <a:gd name="adj3" fmla="val 150885"/>
              <a:gd name="adj4" fmla="val -2295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b="1">
                <a:solidFill>
                  <a:schemeClr val="tx1"/>
                </a:solidFill>
              </a:rPr>
              <a:t>4. </a:t>
            </a:r>
            <a:r>
              <a:rPr lang="en-NZ" sz="1400">
                <a:solidFill>
                  <a:schemeClr val="tx1"/>
                </a:solidFill>
              </a:rPr>
              <a:t>Additional details of key takeaways of study in 3- 4 points</a:t>
            </a:r>
          </a:p>
        </p:txBody>
      </p:sp>
      <p:sp>
        <p:nvSpPr>
          <p:cNvPr id="19" name="Callout: Line 18">
            <a:extLst>
              <a:ext uri="{FF2B5EF4-FFF2-40B4-BE49-F238E27FC236}">
                <a16:creationId xmlns:a16="http://schemas.microsoft.com/office/drawing/2014/main" id="{B4656683-6998-034B-94D0-9D699A3C8D37}"/>
              </a:ext>
            </a:extLst>
          </p:cNvPr>
          <p:cNvSpPr/>
          <p:nvPr/>
        </p:nvSpPr>
        <p:spPr>
          <a:xfrm>
            <a:off x="800100" y="7890962"/>
            <a:ext cx="2304000" cy="864000"/>
          </a:xfrm>
          <a:prstGeom prst="borderCallout1">
            <a:avLst>
              <a:gd name="adj1" fmla="val 46691"/>
              <a:gd name="adj2" fmla="val 103525"/>
              <a:gd name="adj3" fmla="val 69697"/>
              <a:gd name="adj4" fmla="val 14874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b="1">
                <a:solidFill>
                  <a:schemeClr val="tx1"/>
                </a:solidFill>
              </a:rPr>
              <a:t>4. </a:t>
            </a:r>
            <a:r>
              <a:rPr lang="en-NZ" sz="1400">
                <a:solidFill>
                  <a:schemeClr val="tx1"/>
                </a:solidFill>
              </a:rPr>
              <a:t>Summary that </a:t>
            </a:r>
            <a:r>
              <a:rPr lang="en-NZ" sz="14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critically assesses the study</a:t>
            </a:r>
            <a:endParaRPr lang="en-NZ" sz="1400">
              <a:solidFill>
                <a:schemeClr val="tx1"/>
              </a:solidFill>
            </a:endParaRPr>
          </a:p>
        </p:txBody>
      </p:sp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3518E644-8E28-C340-3433-F4B2787C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180" y="2084318"/>
            <a:ext cx="4453200" cy="6687809"/>
          </a:xfrm>
          <a:prstGeom prst="rect">
            <a:avLst/>
          </a:prstGeom>
        </p:spPr>
      </p:pic>
      <p:sp>
        <p:nvSpPr>
          <p:cNvPr id="3" name="TextBox 1">
            <a:extLst>
              <a:ext uri="{FF2B5EF4-FFF2-40B4-BE49-F238E27FC236}">
                <a16:creationId xmlns:a16="http://schemas.microsoft.com/office/drawing/2014/main" id="{EE73EB02-B101-594B-F951-138914A105A9}"/>
              </a:ext>
            </a:extLst>
          </p:cNvPr>
          <p:cNvSpPr txBox="1"/>
          <p:nvPr/>
        </p:nvSpPr>
        <p:spPr>
          <a:xfrm>
            <a:off x="2567356" y="9332984"/>
            <a:ext cx="79742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800" b="0" i="0">
                <a:solidFill>
                  <a:srgbClr val="000000"/>
                </a:solidFill>
                <a:effectLst/>
                <a:latin typeface="WordVisi_MSFontService"/>
              </a:rPr>
              <a:t>Feel free to use this example freely, but please acknowledge  the</a:t>
            </a:r>
            <a:r>
              <a:rPr lang="en-US" sz="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Office of the Prime Minister’s Chief Science Advisor and the Riddet Institute – Hannah McKerchar</a:t>
            </a:r>
            <a:endParaRPr lang="en-NZ" sz="800"/>
          </a:p>
        </p:txBody>
      </p:sp>
    </p:spTree>
    <p:extLst>
      <p:ext uri="{BB962C8B-B14F-4D97-AF65-F5344CB8AC3E}">
        <p14:creationId xmlns:p14="http://schemas.microsoft.com/office/powerpoint/2010/main" val="88240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B2A901-DB21-F40B-6C43-503DE16E3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180" y="2127054"/>
            <a:ext cx="4273524" cy="6688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0975E0A-BE97-2BD6-69CC-B18731691E67}"/>
              </a:ext>
            </a:extLst>
          </p:cNvPr>
          <p:cNvSpPr txBox="1"/>
          <p:nvPr/>
        </p:nvSpPr>
        <p:spPr>
          <a:xfrm>
            <a:off x="3770550" y="1562587"/>
            <a:ext cx="80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/>
              <a:t>Page 2</a:t>
            </a:r>
          </a:p>
        </p:txBody>
      </p:sp>
      <p:sp>
        <p:nvSpPr>
          <p:cNvPr id="9" name="Callout: Line 8">
            <a:extLst>
              <a:ext uri="{FF2B5EF4-FFF2-40B4-BE49-F238E27FC236}">
                <a16:creationId xmlns:a16="http://schemas.microsoft.com/office/drawing/2014/main" id="{3D0E8164-ECCA-3371-FC37-0AA0637D82A9}"/>
              </a:ext>
            </a:extLst>
          </p:cNvPr>
          <p:cNvSpPr/>
          <p:nvPr/>
        </p:nvSpPr>
        <p:spPr>
          <a:xfrm>
            <a:off x="8978900" y="1540604"/>
            <a:ext cx="2304000" cy="874800"/>
          </a:xfrm>
          <a:prstGeom prst="borderCallout1">
            <a:avLst>
              <a:gd name="adj1" fmla="val 64807"/>
              <a:gd name="adj2" fmla="val -4167"/>
              <a:gd name="adj3" fmla="val 83988"/>
              <a:gd name="adj4" fmla="val -594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b="1">
                <a:solidFill>
                  <a:schemeClr val="tx1"/>
                </a:solidFill>
              </a:rPr>
              <a:t>6</a:t>
            </a:r>
            <a:r>
              <a:rPr lang="en-NZ" sz="1400">
                <a:solidFill>
                  <a:schemeClr val="tx1"/>
                </a:solidFill>
              </a:rPr>
              <a:t>. S</a:t>
            </a:r>
            <a:r>
              <a:rPr lang="en-NZ" sz="1400" b="0" i="0">
                <a:solidFill>
                  <a:srgbClr val="000000"/>
                </a:solidFill>
                <a:effectLst/>
                <a:latin typeface="WordVisi_MSFontService"/>
              </a:rPr>
              <a:t>howcase real-world applications</a:t>
            </a:r>
            <a:r>
              <a:rPr lang="en-NZ" sz="1400">
                <a:solidFill>
                  <a:schemeClr val="tx1"/>
                </a:solidFill>
              </a:rPr>
              <a:t>.</a:t>
            </a:r>
            <a:r>
              <a:rPr lang="en-NZ" sz="1400" b="0" i="0">
                <a:solidFill>
                  <a:srgbClr val="000000"/>
                </a:solidFill>
                <a:effectLst/>
                <a:latin typeface="WordVisi_MSFontService"/>
              </a:rPr>
              <a:t> </a:t>
            </a:r>
            <a:r>
              <a:rPr lang="en-NZ" sz="1400">
                <a:solidFill>
                  <a:srgbClr val="000000"/>
                </a:solidFill>
                <a:latin typeface="WordVisi_MSFontService"/>
              </a:rPr>
              <a:t>S</a:t>
            </a:r>
            <a:r>
              <a:rPr lang="en-NZ" sz="1400" b="0" i="0">
                <a:solidFill>
                  <a:srgbClr val="000000"/>
                </a:solidFill>
                <a:effectLst/>
                <a:latin typeface="WordVisi_MSFontService"/>
              </a:rPr>
              <a:t>uggest a range of applications.</a:t>
            </a:r>
            <a:endParaRPr lang="en-NZ" sz="1400">
              <a:solidFill>
                <a:schemeClr val="tx1"/>
              </a:solidFill>
            </a:endParaRPr>
          </a:p>
        </p:txBody>
      </p:sp>
      <p:sp>
        <p:nvSpPr>
          <p:cNvPr id="13" name="Callout: Line 12">
            <a:extLst>
              <a:ext uri="{FF2B5EF4-FFF2-40B4-BE49-F238E27FC236}">
                <a16:creationId xmlns:a16="http://schemas.microsoft.com/office/drawing/2014/main" id="{C9FA5D39-F6CD-5375-744F-F57478558A56}"/>
              </a:ext>
            </a:extLst>
          </p:cNvPr>
          <p:cNvSpPr/>
          <p:nvPr/>
        </p:nvSpPr>
        <p:spPr>
          <a:xfrm>
            <a:off x="749300" y="3417200"/>
            <a:ext cx="2304000" cy="874800"/>
          </a:xfrm>
          <a:prstGeom prst="borderCallout1">
            <a:avLst>
              <a:gd name="adj1" fmla="val 46691"/>
              <a:gd name="adj2" fmla="val 103525"/>
              <a:gd name="adj3" fmla="val 27886"/>
              <a:gd name="adj4" fmla="val 14926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</a:rPr>
              <a:t>Hyperlink to information on research and educational material.</a:t>
            </a:r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BE87BEB0-BB5B-FC84-D202-B7A10820974E}"/>
              </a:ext>
            </a:extLst>
          </p:cNvPr>
          <p:cNvSpPr/>
          <p:nvPr/>
        </p:nvSpPr>
        <p:spPr>
          <a:xfrm>
            <a:off x="8978900" y="2953752"/>
            <a:ext cx="2304000" cy="1008000"/>
          </a:xfrm>
          <a:prstGeom prst="borderCallout1">
            <a:avLst>
              <a:gd name="adj1" fmla="val 64807"/>
              <a:gd name="adj2" fmla="val -4167"/>
              <a:gd name="adj3" fmla="val 92748"/>
              <a:gd name="adj4" fmla="val -6830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i="0">
                <a:solidFill>
                  <a:schemeClr val="tx1"/>
                </a:solidFill>
                <a:effectLst/>
                <a:latin typeface="WordVisi_MSFontService"/>
              </a:rPr>
              <a:t>Clearly list who to contact, hyperlink to research organisation. Include </a:t>
            </a:r>
            <a:r>
              <a:rPr lang="en-NZ" sz="1400" i="0" err="1">
                <a:solidFill>
                  <a:schemeClr val="tx1"/>
                </a:solidFill>
                <a:effectLst/>
                <a:latin typeface="WordVisi_MSFontService"/>
              </a:rPr>
              <a:t>Orcid</a:t>
            </a:r>
            <a:r>
              <a:rPr lang="en-NZ" sz="1400" i="0">
                <a:solidFill>
                  <a:schemeClr val="tx1"/>
                </a:solidFill>
                <a:effectLst/>
                <a:latin typeface="WordVisi_MSFontService"/>
              </a:rPr>
              <a:t> number.</a:t>
            </a:r>
            <a:endParaRPr lang="en-NZ" sz="1400">
              <a:solidFill>
                <a:schemeClr val="tx1"/>
              </a:solidFill>
            </a:endParaRPr>
          </a:p>
        </p:txBody>
      </p:sp>
      <p:sp>
        <p:nvSpPr>
          <p:cNvPr id="17" name="Callout: Line 16">
            <a:extLst>
              <a:ext uri="{FF2B5EF4-FFF2-40B4-BE49-F238E27FC236}">
                <a16:creationId xmlns:a16="http://schemas.microsoft.com/office/drawing/2014/main" id="{80813F7D-EA04-684C-A1D3-CC6F37CF0C77}"/>
              </a:ext>
            </a:extLst>
          </p:cNvPr>
          <p:cNvSpPr/>
          <p:nvPr/>
        </p:nvSpPr>
        <p:spPr>
          <a:xfrm>
            <a:off x="749300" y="4476600"/>
            <a:ext cx="2304000" cy="648000"/>
          </a:xfrm>
          <a:prstGeom prst="borderCallout1">
            <a:avLst>
              <a:gd name="adj1" fmla="val 46691"/>
              <a:gd name="adj2" fmla="val 103525"/>
              <a:gd name="adj3" fmla="val -1799"/>
              <a:gd name="adj4" fmla="val 14662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</a:rPr>
              <a:t>List team members and contributors.</a:t>
            </a:r>
          </a:p>
        </p:txBody>
      </p:sp>
      <p:sp>
        <p:nvSpPr>
          <p:cNvPr id="18" name="Callout: Line 17">
            <a:extLst>
              <a:ext uri="{FF2B5EF4-FFF2-40B4-BE49-F238E27FC236}">
                <a16:creationId xmlns:a16="http://schemas.microsoft.com/office/drawing/2014/main" id="{5BFBFE1E-7D95-4027-4AE3-30B804E43A69}"/>
              </a:ext>
            </a:extLst>
          </p:cNvPr>
          <p:cNvSpPr/>
          <p:nvPr/>
        </p:nvSpPr>
        <p:spPr>
          <a:xfrm>
            <a:off x="749300" y="5557253"/>
            <a:ext cx="2304000" cy="648000"/>
          </a:xfrm>
          <a:prstGeom prst="borderCallout1">
            <a:avLst>
              <a:gd name="adj1" fmla="val 46691"/>
              <a:gd name="adj2" fmla="val 103525"/>
              <a:gd name="adj3" fmla="val 22660"/>
              <a:gd name="adj4" fmla="val 14874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</a:rPr>
              <a:t>Define technical terms that are not widely known.</a:t>
            </a:r>
          </a:p>
        </p:txBody>
      </p:sp>
      <p:sp>
        <p:nvSpPr>
          <p:cNvPr id="19" name="Callout: Line 18">
            <a:extLst>
              <a:ext uri="{FF2B5EF4-FFF2-40B4-BE49-F238E27FC236}">
                <a16:creationId xmlns:a16="http://schemas.microsoft.com/office/drawing/2014/main" id="{6C706BC8-D124-FE26-82F7-0A7AA47C84C8}"/>
              </a:ext>
            </a:extLst>
          </p:cNvPr>
          <p:cNvSpPr/>
          <p:nvPr/>
        </p:nvSpPr>
        <p:spPr>
          <a:xfrm>
            <a:off x="749300" y="6827253"/>
            <a:ext cx="2304000" cy="648000"/>
          </a:xfrm>
          <a:prstGeom prst="borderCallout1">
            <a:avLst>
              <a:gd name="adj1" fmla="val 46691"/>
              <a:gd name="adj2" fmla="val 103525"/>
              <a:gd name="adj3" fmla="val 17016"/>
              <a:gd name="adj4" fmla="val 14715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</a:rPr>
              <a:t>Keywords, avoid technical terms.</a:t>
            </a:r>
          </a:p>
        </p:txBody>
      </p:sp>
      <p:sp>
        <p:nvSpPr>
          <p:cNvPr id="21" name="Callout: Line 20">
            <a:extLst>
              <a:ext uri="{FF2B5EF4-FFF2-40B4-BE49-F238E27FC236}">
                <a16:creationId xmlns:a16="http://schemas.microsoft.com/office/drawing/2014/main" id="{45F1DCCD-4595-E749-1BDC-F4E8FADA0112}"/>
              </a:ext>
            </a:extLst>
          </p:cNvPr>
          <p:cNvSpPr/>
          <p:nvPr/>
        </p:nvSpPr>
        <p:spPr>
          <a:xfrm>
            <a:off x="8987900" y="5881253"/>
            <a:ext cx="2304000" cy="1008000"/>
          </a:xfrm>
          <a:prstGeom prst="borderCallout1">
            <a:avLst>
              <a:gd name="adj1" fmla="val 64807"/>
              <a:gd name="adj2" fmla="val -4167"/>
              <a:gd name="adj3" fmla="val 107363"/>
              <a:gd name="adj4" fmla="val -2681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  <a:latin typeface="WordVisi_MSFontService"/>
              </a:rPr>
              <a:t>List date brief prepared and any  updates, when research undertaken and when research published</a:t>
            </a:r>
            <a:r>
              <a:rPr lang="en-NZ" sz="1400" i="0">
                <a:solidFill>
                  <a:schemeClr val="tx1"/>
                </a:solidFill>
                <a:effectLst/>
                <a:latin typeface="WordVisi_MSFontService"/>
              </a:rPr>
              <a:t>.</a:t>
            </a:r>
            <a:endParaRPr lang="en-NZ" sz="1400">
              <a:solidFill>
                <a:schemeClr val="tx1"/>
              </a:solidFill>
            </a:endParaRPr>
          </a:p>
        </p:txBody>
      </p:sp>
      <p:sp>
        <p:nvSpPr>
          <p:cNvPr id="22" name="Callout: Line 21">
            <a:extLst>
              <a:ext uri="{FF2B5EF4-FFF2-40B4-BE49-F238E27FC236}">
                <a16:creationId xmlns:a16="http://schemas.microsoft.com/office/drawing/2014/main" id="{B7792C7C-DE03-B271-C773-01C10E36D727}"/>
              </a:ext>
            </a:extLst>
          </p:cNvPr>
          <p:cNvSpPr/>
          <p:nvPr/>
        </p:nvSpPr>
        <p:spPr>
          <a:xfrm>
            <a:off x="8978900" y="7438306"/>
            <a:ext cx="2304000" cy="648000"/>
          </a:xfrm>
          <a:prstGeom prst="borderCallout1">
            <a:avLst>
              <a:gd name="adj1" fmla="val 64807"/>
              <a:gd name="adj2" fmla="val -4167"/>
              <a:gd name="adj3" fmla="val 46383"/>
              <a:gd name="adj4" fmla="val -321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  <a:latin typeface="WordVisi_MSFontService"/>
              </a:rPr>
              <a:t>Note any conflicts of interest or association to industry</a:t>
            </a:r>
            <a:r>
              <a:rPr lang="en-NZ" sz="1400" i="0">
                <a:solidFill>
                  <a:schemeClr val="tx1"/>
                </a:solidFill>
                <a:effectLst/>
                <a:latin typeface="WordVisi_MSFontService"/>
              </a:rPr>
              <a:t>.</a:t>
            </a:r>
            <a:endParaRPr lang="en-NZ" sz="1400">
              <a:solidFill>
                <a:schemeClr val="tx1"/>
              </a:solidFill>
            </a:endParaRPr>
          </a:p>
        </p:txBody>
      </p:sp>
      <p:sp>
        <p:nvSpPr>
          <p:cNvPr id="23" name="Callout: Line 22">
            <a:extLst>
              <a:ext uri="{FF2B5EF4-FFF2-40B4-BE49-F238E27FC236}">
                <a16:creationId xmlns:a16="http://schemas.microsoft.com/office/drawing/2014/main" id="{EFC59212-78A6-07C6-6FD5-3984A2CC4536}"/>
              </a:ext>
            </a:extLst>
          </p:cNvPr>
          <p:cNvSpPr/>
          <p:nvPr/>
        </p:nvSpPr>
        <p:spPr>
          <a:xfrm>
            <a:off x="749300" y="8014206"/>
            <a:ext cx="2304000" cy="874800"/>
          </a:xfrm>
          <a:prstGeom prst="borderCallout1">
            <a:avLst>
              <a:gd name="adj1" fmla="val 46691"/>
              <a:gd name="adj2" fmla="val 103525"/>
              <a:gd name="adj3" fmla="val 26493"/>
              <a:gd name="adj4" fmla="val 14662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</a:rPr>
              <a:t>References, highlight publication supporting research in brief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BF9B80-9419-C503-071D-ABC99B4080B7}"/>
              </a:ext>
            </a:extLst>
          </p:cNvPr>
          <p:cNvSpPr txBox="1"/>
          <p:nvPr/>
        </p:nvSpPr>
        <p:spPr>
          <a:xfrm>
            <a:off x="266701" y="277272"/>
            <a:ext cx="1196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Create an account and search/download icons (like those used in the example) from </a:t>
            </a:r>
            <a:r>
              <a:rPr lang="en-US">
                <a:hlinkClick r:id="rId3"/>
              </a:rPr>
              <a:t>NounProject.com </a:t>
            </a:r>
            <a:r>
              <a:rPr lang="en-US"/>
              <a:t>to represent key takeaways and definitions. The site has millions of icons to choose from. Adjust the color of the icons, download, and upload them to PowerPoint or Word</a:t>
            </a:r>
            <a:r>
              <a:rPr lang="en-NZ"/>
              <a:t>.</a:t>
            </a:r>
          </a:p>
        </p:txBody>
      </p:sp>
      <p:sp>
        <p:nvSpPr>
          <p:cNvPr id="25" name="Callout: Line 24">
            <a:extLst>
              <a:ext uri="{FF2B5EF4-FFF2-40B4-BE49-F238E27FC236}">
                <a16:creationId xmlns:a16="http://schemas.microsoft.com/office/drawing/2014/main" id="{5254EE6E-485B-031A-8952-F0C3FCF3FE38}"/>
              </a:ext>
            </a:extLst>
          </p:cNvPr>
          <p:cNvSpPr/>
          <p:nvPr/>
        </p:nvSpPr>
        <p:spPr>
          <a:xfrm>
            <a:off x="8987900" y="4476600"/>
            <a:ext cx="2304000" cy="648000"/>
          </a:xfrm>
          <a:prstGeom prst="borderCallout1">
            <a:avLst>
              <a:gd name="adj1" fmla="val 64807"/>
              <a:gd name="adj2" fmla="val -4167"/>
              <a:gd name="adj3" fmla="val 50067"/>
              <a:gd name="adj4" fmla="val -257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>
                <a:solidFill>
                  <a:schemeClr val="tx1"/>
                </a:solidFill>
                <a:latin typeface="WordVisi_MSFontService"/>
              </a:rPr>
              <a:t>Highlight contact details, you want to be easily contacted</a:t>
            </a:r>
            <a:r>
              <a:rPr lang="en-NZ" sz="1400" i="0">
                <a:solidFill>
                  <a:schemeClr val="tx1"/>
                </a:solidFill>
                <a:effectLst/>
                <a:latin typeface="WordVisi_MSFontService"/>
              </a:rPr>
              <a:t>.</a:t>
            </a:r>
            <a:endParaRPr lang="en-NZ" sz="1400">
              <a:solidFill>
                <a:schemeClr val="tx1"/>
              </a:solidFill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691AD7D9-F843-6977-F49B-A41DA8E51598}"/>
              </a:ext>
            </a:extLst>
          </p:cNvPr>
          <p:cNvSpPr txBox="1"/>
          <p:nvPr/>
        </p:nvSpPr>
        <p:spPr>
          <a:xfrm>
            <a:off x="2567356" y="9332984"/>
            <a:ext cx="79742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800" b="0" i="0">
                <a:solidFill>
                  <a:srgbClr val="000000"/>
                </a:solidFill>
                <a:effectLst/>
                <a:latin typeface="WordVisi_MSFontService"/>
              </a:rPr>
              <a:t>Feel free to use this example freely, but please acknowledge  the</a:t>
            </a:r>
            <a:r>
              <a:rPr lang="en-US" sz="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Office of the Prime Minister’s Chief Science Advisor and the Riddet Institute – Hannah McKerchar</a:t>
            </a:r>
            <a:endParaRPr lang="en-NZ" sz="800"/>
          </a:p>
        </p:txBody>
      </p:sp>
    </p:spTree>
    <p:extLst>
      <p:ext uri="{BB962C8B-B14F-4D97-AF65-F5344CB8AC3E}">
        <p14:creationId xmlns:p14="http://schemas.microsoft.com/office/powerpoint/2010/main" val="161458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9DBEC0B7D7BB4380AC153773BC4A28" ma:contentTypeVersion="13" ma:contentTypeDescription="Create a new document." ma:contentTypeScope="" ma:versionID="4301d6884fc90c6e60c9d8c6099c2a7d">
  <xsd:schema xmlns:xsd="http://www.w3.org/2001/XMLSchema" xmlns:xs="http://www.w3.org/2001/XMLSchema" xmlns:p="http://schemas.microsoft.com/office/2006/metadata/properties" xmlns:ns3="70448970-0719-4ce6-909e-4344916cfde2" xmlns:ns4="6f9232d4-a873-4b2f-9142-662788150c64" targetNamespace="http://schemas.microsoft.com/office/2006/metadata/properties" ma:root="true" ma:fieldsID="16b19656c4ed0b623da3d4c427ee7549" ns3:_="" ns4:_="">
    <xsd:import namespace="70448970-0719-4ce6-909e-4344916cfde2"/>
    <xsd:import namespace="6f9232d4-a873-4b2f-9142-662788150c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448970-0719-4ce6-909e-4344916cfd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232d4-a873-4b2f-9142-662788150c6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E5E0D2-156D-4FEA-9BE5-775E7D1E50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B22EEA-7998-477B-99D5-5D763893D9CE}">
  <ds:schemaRefs>
    <ds:schemaRef ds:uri="6f9232d4-a873-4b2f-9142-662788150c64"/>
    <ds:schemaRef ds:uri="70448970-0719-4ce6-909e-4344916cfde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5534A57-BFFE-4BC3-ADF5-BC90EAE9401A}">
  <ds:schemaRefs>
    <ds:schemaRef ds:uri="6f9232d4-a873-4b2f-9142-662788150c64"/>
    <ds:schemaRef ds:uri="70448970-0719-4ce6-909e-4344916cfd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1223</Words>
  <Application>Microsoft Office PowerPoint</Application>
  <PresentationFormat>A3 Paper (297x420 mm)</PresentationFormat>
  <Paragraphs>107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Times New Roman</vt:lpstr>
      <vt:lpstr>WordVisi_MSFontService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McKerchar</dc:creator>
  <cp:lastModifiedBy>Wendy Shailer-Knight</cp:lastModifiedBy>
  <cp:revision>2</cp:revision>
  <dcterms:created xsi:type="dcterms:W3CDTF">2022-08-22T10:05:39Z</dcterms:created>
  <dcterms:modified xsi:type="dcterms:W3CDTF">2023-06-25T22:32:46Z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9e4d68-54d0-40a5-8c9a-85a36c87352c_Enabled">
    <vt:lpwstr>true</vt:lpwstr>
  </property>
  <property fmtid="{D5CDD505-2E9C-101B-9397-08002B2CF9AE}" pid="3" name="MSIP_Label_bd9e4d68-54d0-40a5-8c9a-85a36c87352c_SetDate">
    <vt:lpwstr>2022-08-22T10:05:39Z</vt:lpwstr>
  </property>
  <property fmtid="{D5CDD505-2E9C-101B-9397-08002B2CF9AE}" pid="4" name="MSIP_Label_bd9e4d68-54d0-40a5-8c9a-85a36c87352c_Method">
    <vt:lpwstr>Standard</vt:lpwstr>
  </property>
  <property fmtid="{D5CDD505-2E9C-101B-9397-08002B2CF9AE}" pid="5" name="MSIP_Label_bd9e4d68-54d0-40a5-8c9a-85a36c87352c_Name">
    <vt:lpwstr>Unclassified</vt:lpwstr>
  </property>
  <property fmtid="{D5CDD505-2E9C-101B-9397-08002B2CF9AE}" pid="6" name="MSIP_Label_bd9e4d68-54d0-40a5-8c9a-85a36c87352c_SiteId">
    <vt:lpwstr>388728e1-bbd0-4378-98dc-f8682e644300</vt:lpwstr>
  </property>
  <property fmtid="{D5CDD505-2E9C-101B-9397-08002B2CF9AE}" pid="7" name="MSIP_Label_bd9e4d68-54d0-40a5-8c9a-85a36c87352c_ActionId">
    <vt:lpwstr>38faf4d9-4f9d-47a0-bd60-7d9e903b73a4</vt:lpwstr>
  </property>
  <property fmtid="{D5CDD505-2E9C-101B-9397-08002B2CF9AE}" pid="8" name="MSIP_Label_bd9e4d68-54d0-40a5-8c9a-85a36c87352c_ContentBits">
    <vt:lpwstr>0</vt:lpwstr>
  </property>
  <property fmtid="{D5CDD505-2E9C-101B-9397-08002B2CF9AE}" pid="9" name="ContentTypeId">
    <vt:lpwstr>0x010100449DBEC0B7D7BB4380AC153773BC4A28</vt:lpwstr>
  </property>
</Properties>
</file>